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FD4C8-410B-D100-C96C-571E4C8589B0}" v="2030" dt="2020-05-12T15:48:32.301"/>
    <p1510:client id="{537F7410-EB2C-E753-E6A3-F392F2FD39EE}" v="24" dt="2020-05-12T21:28:29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-102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Humanistische</a:t>
            </a:r>
            <a:r>
              <a:rPr lang="en-US" dirty="0"/>
              <a:t> </a:t>
            </a:r>
            <a:r>
              <a:rPr lang="en-US" dirty="0" err="1"/>
              <a:t>Persönlichkeitstheorien</a:t>
            </a:r>
            <a:r>
              <a:rPr lang="en-US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74F6426-BCC6-4D06-8ED3-3F3F11EC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8" y="973668"/>
            <a:ext cx="9372784" cy="706964"/>
          </a:xfrm>
        </p:spPr>
        <p:txBody>
          <a:bodyPr/>
          <a:lstStyle/>
          <a:p>
            <a:r>
              <a:rPr lang="de-DE" dirty="0"/>
              <a:t>Humanistische Persönlichkeitspsychologie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02839F1-0EF4-46B2-BB9A-1FDD2783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Freuds Menschenbild --&gt; stieß in den 1960er- Jahren auf Unmut</a:t>
            </a:r>
          </a:p>
          <a:p>
            <a:r>
              <a:rPr lang="de-DE" dirty="0"/>
              <a:t>Er interessierte sich nur für kranke Menschen</a:t>
            </a:r>
          </a:p>
          <a:p>
            <a:r>
              <a:rPr lang="de-DE" dirty="0"/>
              <a:t>Humanistische Persönlichkeitspsychologie hingegen: setzt sich mit </a:t>
            </a:r>
            <a:r>
              <a:rPr lang="de-DE" dirty="0" smtClean="0"/>
              <a:t>gesunden </a:t>
            </a:r>
            <a:r>
              <a:rPr lang="de-DE" dirty="0"/>
              <a:t>Menschen auseinander , vertritt positives Menschenbild</a:t>
            </a:r>
          </a:p>
          <a:p>
            <a:r>
              <a:rPr lang="de-DE" dirty="0"/>
              <a:t>Der Mensch strebt nach Selbstverwirklichung = geistige Entfaltung und Ausschöpfung des eigenen Potenzials</a:t>
            </a:r>
          </a:p>
        </p:txBody>
      </p:sp>
    </p:spTree>
    <p:extLst>
      <p:ext uri="{BB962C8B-B14F-4D97-AF65-F5344CB8AC3E}">
        <p14:creationId xmlns:p14="http://schemas.microsoft.com/office/powerpoint/2010/main" val="4162371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5">
            <a:extLst>
              <a:ext uri="{FF2B5EF4-FFF2-40B4-BE49-F238E27FC236}">
                <a16:creationId xmlns="" xmlns:a16="http://schemas.microsoft.com/office/drawing/2014/main" id="{510C9632-BB6F-48EE-AB65-501878BA5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: Shape 27">
            <a:extLst>
              <a:ext uri="{FF2B5EF4-FFF2-40B4-BE49-F238E27FC236}">
                <a16:creationId xmlns="" xmlns:a16="http://schemas.microsoft.com/office/drawing/2014/main" id="{4EC8AAB6-953B-4D29-9967-3C44D06BB4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7" name="Freeform 5">
            <a:extLst>
              <a:ext uri="{FF2B5EF4-FFF2-40B4-BE49-F238E27FC236}">
                <a16:creationId xmlns="" xmlns:a16="http://schemas.microsoft.com/office/drawing/2014/main" id="{C89ED458-2326-40DC-9C7B-1A717B6551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EEAB297-CE1A-4003-B6FF-77A36D35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300">
                <a:solidFill>
                  <a:schemeClr val="tx1"/>
                </a:solidFill>
              </a:rPr>
              <a:t>Abraham Maslow </a:t>
            </a:r>
          </a:p>
        </p:txBody>
      </p:sp>
      <p:pic>
        <p:nvPicPr>
          <p:cNvPr id="4" name="Grafik 4" descr="Ein Bild, das Person, Mann, haltend, Foto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D624356B-43C3-4C4B-BCEB-4C57EDA5F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" r="30889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39" name="Rectangle 31">
            <a:extLst>
              <a:ext uri="{FF2B5EF4-FFF2-40B4-BE49-F238E27FC236}">
                <a16:creationId xmlns="" xmlns:a16="http://schemas.microsoft.com/office/drawing/2014/main" id="{6F9D1DE6-E368-4F07-85F9-D5B767477D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Oval 33">
            <a:extLst>
              <a:ext uri="{FF2B5EF4-FFF2-40B4-BE49-F238E27FC236}">
                <a16:creationId xmlns="" xmlns:a16="http://schemas.microsoft.com/office/drawing/2014/main" id="{F63B1F66-4ACE-4A01-8ADF-F175A9C358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Oval 35">
            <a:extLst>
              <a:ext uri="{FF2B5EF4-FFF2-40B4-BE49-F238E27FC236}">
                <a16:creationId xmlns="" xmlns:a16="http://schemas.microsoft.com/office/drawing/2014/main" id="{CF8448ED-9332-4A9B-8CAB-B1985E596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137A0A0-F098-48BA-BA6F-E2EFCB04E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de-DE">
                <a:solidFill>
                  <a:schemeClr val="tx1"/>
                </a:solidFill>
              </a:rPr>
              <a:t>-- &gt; Pioniere der humanistischen Bewegung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tx1"/>
                </a:solidFill>
              </a:rPr>
              <a:t>Maslow stellte Anfangs Selbstverwirklichung an Spitze seiner hierarchischen Bedürfnispyramide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tx1"/>
                </a:solidFill>
              </a:rPr>
              <a:t>Er prägte den Begriff Selbstaktualisierung (= volle Nutzung und Anwendung der Talente , Kapizitäten , Fähigkeiten , …)</a:t>
            </a:r>
          </a:p>
        </p:txBody>
      </p:sp>
      <p:sp>
        <p:nvSpPr>
          <p:cNvPr id="42" name="Freeform 5">
            <a:extLst>
              <a:ext uri="{FF2B5EF4-FFF2-40B4-BE49-F238E27FC236}">
                <a16:creationId xmlns="" xmlns:a16="http://schemas.microsoft.com/office/drawing/2014/main" id="{ED3A2261-1C75-40FF-8CD6-18C5900C1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424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9EA2611-DCBA-4E97-A2B2-9A466E76B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5">
            <a:extLst>
              <a:ext uri="{FF2B5EF4-FFF2-40B4-BE49-F238E27FC236}">
                <a16:creationId xmlns="" xmlns:a16="http://schemas.microsoft.com/office/drawing/2014/main" id="{BBC615D1-6E12-40EF-915B-316CFDB550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="" xmlns:a16="http://schemas.microsoft.com/office/drawing/2014/main" id="{B9797D36-DE1E-47CD-881A-6C1F58282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2E0D13-B5E2-45A3-8527-45CF6503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Carl Rogers</a:t>
            </a:r>
          </a:p>
        </p:txBody>
      </p:sp>
      <p:pic>
        <p:nvPicPr>
          <p:cNvPr id="4" name="Grafik 4" descr="Ein Bild, das Mann, Person, tragen, Brille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C30BD1A9-CA8A-496E-880D-B0DF969DA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261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A2FAF1F-F462-46AF-A9E6-CC93C4E2C3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7146BED8-BAE9-42C5-A3DD-7B946445D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15765FE8-B62F-41E4-A73C-74C91A8FD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B76D856-B6E9-4859-B0ED-D6F979CD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Rogers legte besonderen Wert auf die Begegnung im menschlichen Sinn</a:t>
            </a:r>
          </a:p>
          <a:p>
            <a:r>
              <a:rPr lang="de-DE">
                <a:solidFill>
                  <a:srgbClr val="FFFFFF"/>
                </a:solidFill>
              </a:rPr>
              <a:t>Er geht davon aus , dass die Erfahrungen während Kindheit &amp; Jugend die Entwicklung des Selbstkonzeptes beeinflussen</a:t>
            </a:r>
          </a:p>
          <a:p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1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0037B82-45C6-4E4C-84E0-5237FBFE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Selbstkonzept &amp; Selbstdarstellung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CD24726-EC94-4388-82F5-A41DA443C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/>
              <a:t>= Das Bild das wir von uns selbst haben</a:t>
            </a:r>
          </a:p>
          <a:p>
            <a:r>
              <a:rPr lang="de-DE" dirty="0"/>
              <a:t>Bezieht sich auf alle Fähigkeiten und Eigenschaften die wir uns zuschreiben</a:t>
            </a:r>
          </a:p>
          <a:p>
            <a:r>
              <a:rPr lang="de-DE" dirty="0"/>
              <a:t>Wird aber auch durch unsere Vergangenheit , Motive , und Werte sowie die Meinung , die andere von uns haben geprägt</a:t>
            </a:r>
          </a:p>
          <a:p>
            <a:r>
              <a:rPr lang="de-DE" b="1" dirty="0"/>
              <a:t>Selbstdarstellung --&gt; </a:t>
            </a:r>
            <a:r>
              <a:rPr lang="de-DE" dirty="0"/>
              <a:t>wird stark von unserem Selbstkonzept &amp; Selbstwertgefühl beeinflusst</a:t>
            </a:r>
          </a:p>
          <a:p>
            <a:r>
              <a:rPr lang="de-DE" dirty="0"/>
              <a:t>Negatives Selbstkonzept --&gt; geht mit </a:t>
            </a:r>
            <a:r>
              <a:rPr lang="de-DE" dirty="0" smtClean="0"/>
              <a:t>geringem </a:t>
            </a:r>
            <a:r>
              <a:rPr lang="de-DE" dirty="0"/>
              <a:t>Selbstwertgefühl einher und führt zu Misserfolgen</a:t>
            </a:r>
          </a:p>
          <a:p>
            <a:r>
              <a:rPr lang="de-DE" dirty="0"/>
              <a:t>Positives Selbstkonzept --&gt; ist mit hohem Selbstwertgefühl verknüpft &amp; ermöglicht positive Erfahrungen</a:t>
            </a:r>
          </a:p>
        </p:txBody>
      </p:sp>
    </p:spTree>
    <p:extLst>
      <p:ext uri="{BB962C8B-B14F-4D97-AF65-F5344CB8AC3E}">
        <p14:creationId xmlns:p14="http://schemas.microsoft.com/office/powerpoint/2010/main" val="3122161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A59FA5-A948-4D85-B82F-94D23A23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92733" cy="735718"/>
          </a:xfrm>
        </p:spPr>
        <p:txBody>
          <a:bodyPr/>
          <a:lstStyle/>
          <a:p>
            <a:r>
              <a:rPr lang="de-DE" dirty="0"/>
              <a:t>Rogers sieben wesentliche Botschaften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C8E7537-482A-43D2-8DC3-7609C3C42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473" y="2468032"/>
            <a:ext cx="8825659" cy="43899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/>
              <a:t>Botschaften die Eltern ihren Kindern vermitteln müssen um Entwicklung eines positiven Selbstkonzeptes zu fördern </a:t>
            </a:r>
          </a:p>
          <a:p>
            <a:r>
              <a:rPr lang="de-DE" dirty="0"/>
              <a:t>Echtheit: durschaubar , authentisch und offenherzig zeigen </a:t>
            </a:r>
          </a:p>
          <a:p>
            <a:r>
              <a:rPr lang="de-DE" dirty="0"/>
              <a:t>Empathie: Gefühle zulassen und das Zeigen negativer Gefühle der Kinder nicht bestrafen , die eigenen Gefühle mitteilen</a:t>
            </a:r>
          </a:p>
          <a:p>
            <a:r>
              <a:rPr lang="de-DE" dirty="0"/>
              <a:t>Wertschätzung: Bedürfnisse berücksichtigen, partnerschaftlich behandeln</a:t>
            </a:r>
          </a:p>
          <a:p>
            <a:r>
              <a:rPr lang="de-DE" dirty="0" err="1"/>
              <a:t>Ungeschuldete</a:t>
            </a:r>
            <a:r>
              <a:rPr lang="de-DE" dirty="0"/>
              <a:t> Liebe: Das Kind sollte unabhängig von </a:t>
            </a:r>
            <a:r>
              <a:rPr lang="de-DE" dirty="0" smtClean="0"/>
              <a:t>Äu</a:t>
            </a:r>
            <a:r>
              <a:rPr lang="de-DE" dirty="0" smtClean="0"/>
              <a:t>ßerem </a:t>
            </a:r>
            <a:r>
              <a:rPr lang="de-DE" dirty="0"/>
              <a:t>geliebt werden, nur Fehlverhalten sollte bestraft werden</a:t>
            </a:r>
          </a:p>
          <a:p>
            <a:r>
              <a:rPr lang="de-DE" dirty="0"/>
              <a:t>Vermeidung der totalen Kontrolle, es sollte gegenseitiges Vertrauen entstehen</a:t>
            </a:r>
          </a:p>
          <a:p>
            <a:r>
              <a:rPr lang="de-DE" dirty="0"/>
              <a:t>Anregung und Unterstützung: Die freie Entfaltung </a:t>
            </a:r>
            <a:r>
              <a:rPr lang="de-DE" dirty="0" smtClean="0"/>
              <a:t>des Kindes </a:t>
            </a:r>
            <a:r>
              <a:rPr lang="de-DE" dirty="0"/>
              <a:t>anregen und unterstützen</a:t>
            </a:r>
          </a:p>
          <a:p>
            <a:r>
              <a:rPr lang="de-DE" dirty="0"/>
              <a:t>Zuverlässigkeit: Das Kind sollte niemals im Stich gelassen 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589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E242684-E325-9049-9820-9BE2B7A2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Prinzipien für ein positives Selbstkonzept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764EB24-14A8-504F-9664-9309B500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Aufgeschlossenheit: Bemerkungen von anderen positiv umsetzen</a:t>
            </a:r>
          </a:p>
          <a:p>
            <a:r>
              <a:rPr lang="de-DE"/>
              <a:t>Verantwortung übernehmen: Eigene Meinung vertreten, nicht andere beschuldigen</a:t>
            </a:r>
          </a:p>
          <a:p>
            <a:r>
              <a:rPr lang="de-DE"/>
              <a:t>Aufrichtigkeit: Bewusstsein der eigenen Stärken bzw. Schwächen</a:t>
            </a:r>
          </a:p>
          <a:p>
            <a:r>
              <a:rPr lang="de-DE"/>
              <a:t>Lebensziele: Voraussetzungen nutzen, um Ziele zu erreichen</a:t>
            </a:r>
          </a:p>
        </p:txBody>
      </p:sp>
    </p:spTree>
    <p:extLst>
      <p:ext uri="{BB962C8B-B14F-4D97-AF65-F5344CB8AC3E}">
        <p14:creationId xmlns:p14="http://schemas.microsoft.com/office/powerpoint/2010/main" val="3731264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32105D0-20A7-604A-B871-CA83F144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voll funktionierende Persönlichkeit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5D51204-3E43-BA44-96F8-8A01CAF6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Mensch ist nur dann gesund, wenn er auch über ein positives Selbstkonzept verfügt(Roger)</a:t>
            </a:r>
          </a:p>
          <a:p>
            <a:r>
              <a:rPr lang="de-DE" dirty="0"/>
              <a:t>Real-Selbst (wie man wirklich ist) und Ideal-Selbst müssen übereinstimmen</a:t>
            </a:r>
          </a:p>
          <a:p>
            <a:r>
              <a:rPr lang="de-DE" dirty="0"/>
              <a:t>Bekannte </a:t>
            </a:r>
            <a:r>
              <a:rPr lang="de-DE" dirty="0" smtClean="0"/>
              <a:t>voll funktionierende </a:t>
            </a:r>
            <a:r>
              <a:rPr lang="de-DE" dirty="0"/>
              <a:t>Persönlichkeiten: Martin </a:t>
            </a:r>
            <a:r>
              <a:rPr lang="de-DE" smtClean="0"/>
              <a:t>Luther </a:t>
            </a:r>
            <a:r>
              <a:rPr lang="de-DE" smtClean="0"/>
              <a:t>Ki</a:t>
            </a:r>
            <a:r>
              <a:rPr lang="de-DE" smtClean="0"/>
              <a:t>ng</a:t>
            </a:r>
            <a:r>
              <a:rPr lang="de-DE" dirty="0"/>
              <a:t>, </a:t>
            </a:r>
            <a:r>
              <a:rPr lang="de-DE" dirty="0" err="1"/>
              <a:t>Malala</a:t>
            </a:r>
            <a:r>
              <a:rPr lang="de-DE" dirty="0"/>
              <a:t> </a:t>
            </a:r>
            <a:r>
              <a:rPr lang="de-DE" dirty="0" err="1"/>
              <a:t>Yousufzai</a:t>
            </a:r>
            <a:r>
              <a:rPr lang="de-DE" dirty="0"/>
              <a:t> – beide haben ihren Lebenssinn gefunden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6494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3C29910-74AD-BF4C-99E3-B4391CDE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0E29BCE-A8F1-BF48-85F1-5F6713850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/>
              <a:t>Danke für eure Aufmerksamkeit </a:t>
            </a:r>
            <a:r>
              <a:rPr lang="de-DE" sz="3600">
                <a:sym typeface="Wingdings" pitchFamily="2" charset="2"/>
              </a:rPr>
              <a:t> </a:t>
            </a:r>
            <a:endParaRPr lang="de-DE" sz="3600"/>
          </a:p>
        </p:txBody>
      </p:sp>
    </p:spTree>
    <p:extLst>
      <p:ext uri="{BB962C8B-B14F-4D97-AF65-F5344CB8AC3E}">
        <p14:creationId xmlns:p14="http://schemas.microsoft.com/office/powerpoint/2010/main" val="3614777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TotalTime>0</TotalTime>
  <Words>298</Words>
  <Application>Microsoft Office PowerPoint</Application>
  <PresentationFormat>Benutzerdefiniert</PresentationFormat>
  <Paragraphs>39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Ion Boardroom</vt:lpstr>
      <vt:lpstr>Humanistische Persönlichkeitstheorien:</vt:lpstr>
      <vt:lpstr>Humanistische Persönlichkeitspsychologie</vt:lpstr>
      <vt:lpstr>Abraham Maslow </vt:lpstr>
      <vt:lpstr>Carl Rogers</vt:lpstr>
      <vt:lpstr>Selbstkonzept &amp; Selbstdarstellung</vt:lpstr>
      <vt:lpstr>Rogers sieben wesentliche Botschaften</vt:lpstr>
      <vt:lpstr>Prinzipien für ein positives Selbstkonzept</vt:lpstr>
      <vt:lpstr>Die voll funktionierende Persönlichkeit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BIX</dc:creator>
  <cp:lastModifiedBy>BIX</cp:lastModifiedBy>
  <cp:revision>261</cp:revision>
  <dcterms:created xsi:type="dcterms:W3CDTF">2020-05-12T15:15:48Z</dcterms:created>
  <dcterms:modified xsi:type="dcterms:W3CDTF">2020-05-16T19:54:16Z</dcterms:modified>
</cp:coreProperties>
</file>